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8"/>
  </p:notesMasterIdLst>
  <p:handoutMasterIdLst>
    <p:handoutMasterId r:id="rId19"/>
  </p:handoutMasterIdLst>
  <p:sldIdLst>
    <p:sldId id="358" r:id="rId6"/>
    <p:sldId id="1073" r:id="rId7"/>
    <p:sldId id="1075" r:id="rId8"/>
    <p:sldId id="1076" r:id="rId9"/>
    <p:sldId id="1078" r:id="rId10"/>
    <p:sldId id="1077" r:id="rId11"/>
    <p:sldId id="1079" r:id="rId12"/>
    <p:sldId id="1080" r:id="rId13"/>
    <p:sldId id="1081" r:id="rId14"/>
    <p:sldId id="1082" r:id="rId15"/>
    <p:sldId id="1083" r:id="rId16"/>
    <p:sldId id="31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768" userDrawn="1">
          <p15:clr>
            <a:srgbClr val="A4A3A4"/>
          </p15:clr>
        </p15:guide>
        <p15:guide id="2" orient="horz" pos="36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7296" userDrawn="1">
          <p15:clr>
            <a:srgbClr val="A4A3A4"/>
          </p15:clr>
        </p15:guide>
        <p15:guide id="5" pos="5520" userDrawn="1">
          <p15:clr>
            <a:srgbClr val="A4A3A4"/>
          </p15:clr>
        </p15:guide>
        <p15:guide id="6" pos="5688" userDrawn="1">
          <p15:clr>
            <a:srgbClr val="A4A3A4"/>
          </p15:clr>
        </p15:guide>
        <p15:guide id="7" pos="3912" userDrawn="1">
          <p15:clr>
            <a:srgbClr val="A4A3A4"/>
          </p15:clr>
        </p15:guide>
        <p15:guide id="8" pos="1992" userDrawn="1">
          <p15:clr>
            <a:srgbClr val="A4A3A4"/>
          </p15:clr>
        </p15:guide>
        <p15:guide id="9" pos="2160" userDrawn="1">
          <p15:clr>
            <a:srgbClr val="A4A3A4"/>
          </p15:clr>
        </p15:guide>
        <p15:guide id="10" orient="horz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ieszka Madej" initials="AM" lastIdx="6" clrIdx="0">
    <p:extLst>
      <p:ext uri="{19B8F6BF-5375-455C-9EA6-DF929625EA0E}">
        <p15:presenceInfo xmlns:p15="http://schemas.microsoft.com/office/powerpoint/2012/main" userId="S::Agnieszka.Madej@corplogin.com::3ff3f974-0d85-479d-9190-b68a38025752" providerId="AD"/>
      </p:ext>
    </p:extLst>
  </p:cmAuthor>
  <p:cmAuthor id="2" name="Joanna Gajewska" initials="JG" lastIdx="5" clrIdx="1">
    <p:extLst>
      <p:ext uri="{19B8F6BF-5375-455C-9EA6-DF929625EA0E}">
        <p15:presenceInfo xmlns:p15="http://schemas.microsoft.com/office/powerpoint/2012/main" userId="S-1-5-21-698646121-1254382694-1581587538-1343774" providerId="AD"/>
      </p:ext>
    </p:extLst>
  </p:cmAuthor>
  <p:cmAuthor id="3" name="Aleksandra Felczak" initials="AF" lastIdx="2" clrIdx="2">
    <p:extLst>
      <p:ext uri="{19B8F6BF-5375-455C-9EA6-DF929625EA0E}">
        <p15:presenceInfo xmlns:p15="http://schemas.microsoft.com/office/powerpoint/2012/main" userId="S::Aleksandra.Felczak@corplogin.com::6673e1e9-4706-4855-aec4-2263d74c43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2684"/>
    <a:srgbClr val="FFC100"/>
    <a:srgbClr val="0069B1"/>
    <a:srgbClr val="00A8E4"/>
    <a:srgbClr val="85B01A"/>
    <a:srgbClr val="85B20A"/>
    <a:srgbClr val="641980"/>
    <a:srgbClr val="898989"/>
    <a:srgbClr val="7D7D7D"/>
    <a:srgbClr val="283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81"/>
    <p:restoredTop sz="88497" autoAdjust="0"/>
  </p:normalViewPr>
  <p:slideViewPr>
    <p:cSldViewPr snapToGrid="0">
      <p:cViewPr varScale="1">
        <p:scale>
          <a:sx n="100" d="100"/>
          <a:sy n="100" d="100"/>
        </p:scale>
        <p:origin x="618" y="90"/>
      </p:cViewPr>
      <p:guideLst>
        <p:guide pos="3768"/>
        <p:guide orient="horz" pos="360"/>
        <p:guide pos="384"/>
        <p:guide pos="7296"/>
        <p:guide pos="5520"/>
        <p:guide pos="5688"/>
        <p:guide pos="3912"/>
        <p:guide pos="1992"/>
        <p:guide pos="2160"/>
        <p:guide orient="horz"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CE32E3-D4E1-494C-A261-6D1D43F6D4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B4CC20-349A-3E4E-B8A2-78DF9D6A8A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EF8E-07CD-E848-9D6D-F20B93FFF59B}" type="datetimeFigureOut">
              <a:rPr lang="pl-PL" smtClean="0"/>
              <a:t>2022-05-13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B4879-A82C-A347-BD12-DF769A6B91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138886-DD9E-134E-8253-E0B7830718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301AF-064C-6F48-8073-DD1C51B15B0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505928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5C42-7C47-4CE2-BA63-BED0E26135C8}" type="datetimeFigureOut">
              <a:rPr lang="en-US" smtClean="0"/>
              <a:t>5/13/2022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18D7D-41AF-4FAF-B2A0-CABC76D37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9335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7900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3620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0961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066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83809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4536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66358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7905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5648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147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9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Picture 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6309360" cy="2377440"/>
          </a:xfrm>
        </p:spPr>
        <p:txBody>
          <a:bodyPr anchor="b" anchorCtr="0">
            <a:noAutofit/>
          </a:bodyPr>
          <a:lstStyle>
            <a:lvl1pPr algn="l">
              <a:defRPr sz="6800">
                <a:solidFill>
                  <a:schemeClr val="tx2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3200400"/>
            <a:ext cx="630936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4297680"/>
            <a:ext cx="4434840" cy="9144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0" name="Keep Clear 1"/>
          <p:cNvGrpSpPr>
            <a:grpSpLocks noSelect="1" noMove="1" noResize="1"/>
          </p:cNvGrpSpPr>
          <p:nvPr userDrawn="1"/>
        </p:nvGrpSpPr>
        <p:grpSpPr>
          <a:xfrm>
            <a:off x="594360" y="-233802"/>
            <a:ext cx="10961496" cy="184666"/>
            <a:chOff x="594360" y="-233802"/>
            <a:chExt cx="10961496" cy="184666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594360" y="-200522"/>
              <a:ext cx="2651760" cy="133097"/>
              <a:chOff x="67456" y="-124011"/>
              <a:chExt cx="2743200" cy="133097"/>
            </a:xfrm>
          </p:grpSpPr>
          <p:cxnSp>
            <p:nvCxnSpPr>
              <p:cNvPr id="7" name="Straight Arrow Connector 6"/>
              <p:cNvCxnSpPr/>
              <p:nvPr userDrawn="1"/>
            </p:nvCxnSpPr>
            <p:spPr>
              <a:xfrm>
                <a:off x="67456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 userDrawn="1"/>
            </p:nvCxnSpPr>
            <p:spPr>
              <a:xfrm flipH="1">
                <a:off x="67456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 userDrawn="1"/>
          </p:nvGrpSpPr>
          <p:grpSpPr>
            <a:xfrm>
              <a:off x="4228725" y="-200522"/>
              <a:ext cx="2651760" cy="133097"/>
              <a:chOff x="3067438" y="-124011"/>
              <a:chExt cx="2743200" cy="133097"/>
            </a:xfrm>
          </p:grpSpPr>
          <p:cxnSp>
            <p:nvCxnSpPr>
              <p:cNvPr id="15" name="Straight Arrow Connector 14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tangle 20"/>
            <p:cNvSpPr/>
            <p:nvPr userDrawn="1"/>
          </p:nvSpPr>
          <p:spPr>
            <a:xfrm>
              <a:off x="3210891" y="-233802"/>
              <a:ext cx="1005840" cy="1846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200"/>
                <a:t>Type space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8256091" y="-233802"/>
              <a:ext cx="2205925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/>
                <a:t>Critical image space – keep clear</a:t>
              </a:r>
            </a:p>
          </p:txBody>
        </p:sp>
        <p:grpSp>
          <p:nvGrpSpPr>
            <p:cNvPr id="23" name="Group 22"/>
            <p:cNvGrpSpPr/>
            <p:nvPr userDrawn="1"/>
          </p:nvGrpSpPr>
          <p:grpSpPr>
            <a:xfrm>
              <a:off x="10550016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4" name="Straight Arrow Connector 23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>
            <a:xfrm>
              <a:off x="7162252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9" name="Straight Arrow Connector 28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 userDrawn="1"/>
            </p:nvCxnSpPr>
            <p:spPr>
              <a:xfrm flipH="1">
                <a:off x="30674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5486400"/>
            <a:ext cx="1737360" cy="65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8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463040"/>
            <a:ext cx="5349240" cy="461772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5840" y="6400800"/>
            <a:ext cx="4114800" cy="182880"/>
          </a:xfrm>
        </p:spPr>
        <p:txBody>
          <a:bodyPr/>
          <a:lstStyle/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01B0-6BC4-4C7E-A925-BFA652E313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59998" cy="82296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5118" y="1463040"/>
            <a:ext cx="5349240" cy="461772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2860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/3 and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4360" y="1463040"/>
            <a:ext cx="8174886" cy="4632960"/>
          </a:xfrm>
        </p:spPr>
        <p:txBody>
          <a:bodyPr rIns="182880"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5840" y="6400800"/>
            <a:ext cx="411480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59998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016584" y="1463040"/>
            <a:ext cx="2537774" cy="463296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6986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3 and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4360" y="1463040"/>
            <a:ext cx="2576060" cy="4617720"/>
          </a:xfrm>
        </p:spPr>
        <p:txBody>
          <a:bodyPr rIns="228600"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5840" y="6400800"/>
            <a:ext cx="411480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59998" cy="82296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3410262" y="1463040"/>
            <a:ext cx="8144096" cy="461772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 marL="231775" indent="-231775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</a:defRPr>
            </a:lvl2pPr>
            <a:lvl3pPr marL="457200" indent="-231775">
              <a:buClr>
                <a:schemeClr val="tx2"/>
              </a:buClr>
              <a:buFont typeface="Lato" panose="020B0503030202060203" pitchFamily="34" charset="0"/>
              <a:buChar char="–"/>
              <a:defRPr sz="1800">
                <a:solidFill>
                  <a:schemeClr val="tx2"/>
                </a:solidFill>
              </a:defRPr>
            </a:lvl3pPr>
            <a:lvl4pPr marL="688975" indent="-228600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914400" indent="-228600">
              <a:buClr>
                <a:schemeClr val="tx2"/>
              </a:buCl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53021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59998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DaVita Inc.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801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011680"/>
            <a:ext cx="10972800" cy="4081822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01B0-6BC4-4C7E-A925-BFA652E3132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594360" y="1463040"/>
            <a:ext cx="10972800" cy="457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10453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DaVita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01B0-6BC4-4C7E-A925-BFA652E31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70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17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0171213"/>
              </p:ext>
            </p:extLst>
          </p:nvPr>
        </p:nvGraphicFramePr>
        <p:xfrm>
          <a:off x="1976" y="1490"/>
          <a:ext cx="1969" cy="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76" y="1490"/>
                        <a:ext cx="1969" cy="1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defTabSz="857063" eaLnBrk="1"/>
            <a:endParaRPr lang="en-US" sz="3188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609602" y="1147604"/>
            <a:ext cx="11100315" cy="2431138"/>
          </a:xfrm>
          <a:prstGeom prst="rect">
            <a:avLst/>
          </a:prstGeom>
        </p:spPr>
        <p:txBody>
          <a:bodyPr wrap="square" lIns="91157" tIns="45573" rIns="91157" bIns="45573">
            <a:spAutoFit/>
          </a:bodyPr>
          <a:lstStyle>
            <a:lvl1pPr marL="300825" indent="-300825">
              <a:spcBef>
                <a:spcPts val="0"/>
              </a:spcBef>
              <a:buFont typeface="Arial"/>
              <a:buChar char="•"/>
              <a:defRPr sz="3000">
                <a:solidFill>
                  <a:srgbClr val="000000"/>
                </a:solidFill>
              </a:defRPr>
            </a:lvl1pPr>
            <a:lvl2pPr marL="755193" indent="-292385">
              <a:spcBef>
                <a:spcPts val="0"/>
              </a:spcBef>
              <a:defRPr sz="3000">
                <a:solidFill>
                  <a:srgbClr val="000000"/>
                </a:solidFill>
              </a:defRPr>
            </a:lvl2pPr>
            <a:lvl3pPr marL="1211685" indent="-300825">
              <a:spcBef>
                <a:spcPts val="248"/>
              </a:spcBef>
              <a:buSzPct val="78000"/>
              <a:buFont typeface="Marlett" pitchFamily="2" charset="2"/>
              <a:buChar char=""/>
              <a:defRPr sz="3000">
                <a:solidFill>
                  <a:srgbClr val="000000"/>
                </a:solidFill>
              </a:defRPr>
            </a:lvl3pPr>
            <a:lvl4pPr marL="1663955" indent="-300825">
              <a:spcBef>
                <a:spcPts val="248"/>
              </a:spcBef>
              <a:buSzPct val="84000"/>
              <a:buFont typeface="Arial" panose="020B0604020202020204" pitchFamily="34" charset="0"/>
              <a:buChar char="−"/>
              <a:defRPr sz="3000">
                <a:solidFill>
                  <a:srgbClr val="000000"/>
                </a:solidFill>
              </a:defRPr>
            </a:lvl4pPr>
            <a:lvl5pPr marL="1966867" indent="-300825">
              <a:spcBef>
                <a:spcPts val="248"/>
              </a:spcBef>
              <a:buFont typeface="Wingdings" panose="05000000000000000000" pitchFamily="2" charset="2"/>
              <a:buChar char=""/>
              <a:defRPr sz="3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11"/>
          <p:cNvSpPr>
            <a:spLocks noGrp="1"/>
          </p:cNvSpPr>
          <p:nvPr>
            <p:ph type="title" hasCustomPrompt="1"/>
          </p:nvPr>
        </p:nvSpPr>
        <p:spPr>
          <a:xfrm>
            <a:off x="962214" y="216281"/>
            <a:ext cx="10747703" cy="608473"/>
          </a:xfrm>
        </p:spPr>
        <p:txBody>
          <a:bodyPr anchor="ctr" anchorCtr="0">
            <a:noAutofit/>
          </a:bodyPr>
          <a:lstStyle>
            <a:lvl1pPr>
              <a:defRPr sz="3188" cap="none" spc="-149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32693" y="271706"/>
            <a:ext cx="396415" cy="4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9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- Picture 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6309360" cy="2377440"/>
          </a:xfrm>
        </p:spPr>
        <p:txBody>
          <a:bodyPr anchor="b" anchorCtr="0">
            <a:noAutofit/>
          </a:bodyPr>
          <a:lstStyle>
            <a:lvl1pPr algn="l">
              <a:defRPr sz="6800">
                <a:solidFill>
                  <a:schemeClr val="tx2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3200400"/>
            <a:ext cx="630936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4297680"/>
            <a:ext cx="4434840" cy="9144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0" name="Keep Clear 1"/>
          <p:cNvGrpSpPr>
            <a:grpSpLocks noSelect="1" noMove="1" noResize="1"/>
          </p:cNvGrpSpPr>
          <p:nvPr userDrawn="1"/>
        </p:nvGrpSpPr>
        <p:grpSpPr>
          <a:xfrm>
            <a:off x="594360" y="-233802"/>
            <a:ext cx="10961496" cy="184666"/>
            <a:chOff x="594360" y="-233802"/>
            <a:chExt cx="10961496" cy="184666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594360" y="-200522"/>
              <a:ext cx="2651760" cy="133097"/>
              <a:chOff x="67456" y="-124011"/>
              <a:chExt cx="2743200" cy="133097"/>
            </a:xfrm>
          </p:grpSpPr>
          <p:cxnSp>
            <p:nvCxnSpPr>
              <p:cNvPr id="7" name="Straight Arrow Connector 6"/>
              <p:cNvCxnSpPr/>
              <p:nvPr userDrawn="1"/>
            </p:nvCxnSpPr>
            <p:spPr>
              <a:xfrm>
                <a:off x="67456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 userDrawn="1"/>
            </p:nvCxnSpPr>
            <p:spPr>
              <a:xfrm flipH="1">
                <a:off x="67456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 userDrawn="1"/>
          </p:nvGrpSpPr>
          <p:grpSpPr>
            <a:xfrm>
              <a:off x="4228725" y="-200522"/>
              <a:ext cx="2651760" cy="133097"/>
              <a:chOff x="3067438" y="-124011"/>
              <a:chExt cx="2743200" cy="133097"/>
            </a:xfrm>
          </p:grpSpPr>
          <p:cxnSp>
            <p:nvCxnSpPr>
              <p:cNvPr id="15" name="Straight Arrow Connector 14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tangle 20"/>
            <p:cNvSpPr/>
            <p:nvPr userDrawn="1"/>
          </p:nvSpPr>
          <p:spPr>
            <a:xfrm>
              <a:off x="3210891" y="-233802"/>
              <a:ext cx="1005840" cy="1846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200"/>
                <a:t>Type space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8256091" y="-233802"/>
              <a:ext cx="2205925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/>
                <a:t>Critical image space – keep clear</a:t>
              </a:r>
            </a:p>
          </p:txBody>
        </p:sp>
        <p:grpSp>
          <p:nvGrpSpPr>
            <p:cNvPr id="23" name="Group 22"/>
            <p:cNvGrpSpPr/>
            <p:nvPr userDrawn="1"/>
          </p:nvGrpSpPr>
          <p:grpSpPr>
            <a:xfrm>
              <a:off x="10550016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4" name="Straight Arrow Connector 23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>
            <a:xfrm>
              <a:off x="7162252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9" name="Straight Arrow Connector 28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 userDrawn="1"/>
            </p:nvCxnSpPr>
            <p:spPr>
              <a:xfrm flipH="1">
                <a:off x="30674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5486400"/>
            <a:ext cx="1737360" cy="65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9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Picture 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6309360" cy="2377440"/>
          </a:xfrm>
        </p:spPr>
        <p:txBody>
          <a:bodyPr anchor="b" anchorCtr="0">
            <a:noAutofit/>
          </a:bodyPr>
          <a:lstStyle>
            <a:lvl1pPr algn="l">
              <a:defRPr sz="6800">
                <a:solidFill>
                  <a:schemeClr val="tx2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3200400"/>
            <a:ext cx="630936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4297680"/>
            <a:ext cx="4434840" cy="9144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0" name="Keep Clear 1"/>
          <p:cNvGrpSpPr>
            <a:grpSpLocks noSelect="1" noMove="1" noResize="1"/>
          </p:cNvGrpSpPr>
          <p:nvPr userDrawn="1"/>
        </p:nvGrpSpPr>
        <p:grpSpPr>
          <a:xfrm>
            <a:off x="594360" y="-233802"/>
            <a:ext cx="10961496" cy="184666"/>
            <a:chOff x="594360" y="-233802"/>
            <a:chExt cx="10961496" cy="184666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594360" y="-200522"/>
              <a:ext cx="2651760" cy="133097"/>
              <a:chOff x="67456" y="-124011"/>
              <a:chExt cx="2743200" cy="133097"/>
            </a:xfrm>
          </p:grpSpPr>
          <p:cxnSp>
            <p:nvCxnSpPr>
              <p:cNvPr id="7" name="Straight Arrow Connector 6"/>
              <p:cNvCxnSpPr/>
              <p:nvPr userDrawn="1"/>
            </p:nvCxnSpPr>
            <p:spPr>
              <a:xfrm>
                <a:off x="67456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 userDrawn="1"/>
            </p:nvCxnSpPr>
            <p:spPr>
              <a:xfrm flipH="1">
                <a:off x="67456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 userDrawn="1"/>
          </p:nvGrpSpPr>
          <p:grpSpPr>
            <a:xfrm>
              <a:off x="4228725" y="-200522"/>
              <a:ext cx="2651760" cy="133097"/>
              <a:chOff x="3067438" y="-124011"/>
              <a:chExt cx="2743200" cy="133097"/>
            </a:xfrm>
          </p:grpSpPr>
          <p:cxnSp>
            <p:nvCxnSpPr>
              <p:cNvPr id="15" name="Straight Arrow Connector 14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tangle 20"/>
            <p:cNvSpPr/>
            <p:nvPr userDrawn="1"/>
          </p:nvSpPr>
          <p:spPr>
            <a:xfrm>
              <a:off x="3210891" y="-233802"/>
              <a:ext cx="1005840" cy="1846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200"/>
                <a:t>Type space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8256091" y="-233802"/>
              <a:ext cx="2205925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/>
                <a:t>Critical image space – keep clear</a:t>
              </a:r>
            </a:p>
          </p:txBody>
        </p:sp>
        <p:grpSp>
          <p:nvGrpSpPr>
            <p:cNvPr id="23" name="Group 22"/>
            <p:cNvGrpSpPr/>
            <p:nvPr userDrawn="1"/>
          </p:nvGrpSpPr>
          <p:grpSpPr>
            <a:xfrm>
              <a:off x="10550016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4" name="Straight Arrow Connector 23"/>
              <p:cNvCxnSpPr/>
              <p:nvPr userDrawn="1"/>
            </p:nvCxnSpPr>
            <p:spPr>
              <a:xfrm flipH="1">
                <a:off x="58106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>
            <a:xfrm>
              <a:off x="7162252" y="-200522"/>
              <a:ext cx="1005840" cy="133097"/>
              <a:chOff x="3067438" y="-124011"/>
              <a:chExt cx="2743200" cy="133097"/>
            </a:xfrm>
          </p:grpSpPr>
          <p:cxnSp>
            <p:nvCxnSpPr>
              <p:cNvPr id="29" name="Straight Arrow Connector 28"/>
              <p:cNvCxnSpPr/>
              <p:nvPr userDrawn="1"/>
            </p:nvCxnSpPr>
            <p:spPr>
              <a:xfrm>
                <a:off x="3067438" y="-57463"/>
                <a:ext cx="2743200" cy="0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 userDrawn="1"/>
            </p:nvCxnSpPr>
            <p:spPr>
              <a:xfrm flipH="1">
                <a:off x="3067438" y="-124011"/>
                <a:ext cx="0" cy="133097"/>
              </a:xfrm>
              <a:prstGeom prst="straightConnector1">
                <a:avLst/>
              </a:prstGeom>
              <a:ln w="38100"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5486400"/>
            <a:ext cx="1737360" cy="65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10972800" cy="1645920"/>
          </a:xfrm>
        </p:spPr>
        <p:txBody>
          <a:bodyPr anchor="b">
            <a:noAutofit/>
          </a:bodyPr>
          <a:lstStyle>
            <a:lvl1pPr algn="l">
              <a:defRPr sz="6800">
                <a:solidFill>
                  <a:schemeClr val="tx2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2414792"/>
            <a:ext cx="1097280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3520440"/>
            <a:ext cx="4434840" cy="13716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5486400"/>
            <a:ext cx="1737360" cy="65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40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10972800" cy="1645920"/>
          </a:xfrm>
        </p:spPr>
        <p:txBody>
          <a:bodyPr anchor="b">
            <a:noAutofit/>
          </a:bodyPr>
          <a:lstStyle>
            <a:lvl1pPr algn="l">
              <a:defRPr sz="6800">
                <a:solidFill>
                  <a:schemeClr val="bg1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2414792"/>
            <a:ext cx="1097280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3520440"/>
            <a:ext cx="4434840" cy="13716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38"/>
          <a:stretch/>
        </p:blipFill>
        <p:spPr>
          <a:xfrm>
            <a:off x="594360" y="5486400"/>
            <a:ext cx="1737360" cy="68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5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10972800" cy="1645920"/>
          </a:xfrm>
        </p:spPr>
        <p:txBody>
          <a:bodyPr anchor="b">
            <a:noAutofit/>
          </a:bodyPr>
          <a:lstStyle>
            <a:lvl1pPr algn="l">
              <a:defRPr sz="6800">
                <a:solidFill>
                  <a:schemeClr val="bg1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2414792"/>
            <a:ext cx="1097280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rgbClr val="D8C6D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3520440"/>
            <a:ext cx="4434840" cy="13716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38"/>
          <a:stretch/>
        </p:blipFill>
        <p:spPr>
          <a:xfrm>
            <a:off x="594360" y="5486400"/>
            <a:ext cx="1737360" cy="68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2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- 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11064240" cy="1645920"/>
          </a:xfrm>
        </p:spPr>
        <p:txBody>
          <a:bodyPr anchor="b">
            <a:noAutofit/>
          </a:bodyPr>
          <a:lstStyle>
            <a:lvl1pPr algn="l">
              <a:defRPr sz="6800">
                <a:solidFill>
                  <a:schemeClr val="bg1"/>
                </a:solidFill>
                <a:latin typeface="Bree Davita" panose="02000806000000020004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2414792"/>
            <a:ext cx="11064240" cy="914400"/>
          </a:xfrm>
        </p:spPr>
        <p:txBody>
          <a:bodyPr>
            <a:noAutofit/>
          </a:bodyPr>
          <a:lstStyle>
            <a:lvl1pPr marL="0" indent="0" algn="l">
              <a:lnSpc>
                <a:spcPct val="70000"/>
              </a:lnSpc>
              <a:buNone/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594360" y="3520440"/>
            <a:ext cx="4572000" cy="1371600"/>
          </a:xfrm>
        </p:spPr>
        <p:txBody>
          <a:bodyPr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2pPr>
            <a:lvl3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3pPr>
            <a:lvl4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4pPr>
            <a:lvl5pPr marL="0">
              <a:spcBef>
                <a:spcPts val="0"/>
              </a:spcBef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83"/>
          <a:stretch/>
        </p:blipFill>
        <p:spPr>
          <a:xfrm>
            <a:off x="594360" y="5486400"/>
            <a:ext cx="1737360" cy="69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0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0"/>
              </a:spcAft>
              <a:defRPr>
                <a:solidFill>
                  <a:schemeClr val="tx2"/>
                </a:solidFill>
              </a:defRPr>
            </a:lvl1pPr>
            <a:lvl2pPr marL="228600">
              <a:buClrTx/>
              <a:defRPr sz="2000">
                <a:solidFill>
                  <a:schemeClr val="tx2"/>
                </a:solidFill>
              </a:defRPr>
            </a:lvl2pPr>
            <a:lvl3pPr>
              <a:buClrTx/>
              <a:defRPr sz="1800">
                <a:solidFill>
                  <a:schemeClr val="tx2"/>
                </a:solidFill>
              </a:defRPr>
            </a:lvl3pPr>
            <a:lvl4pPr>
              <a:buClrTx/>
              <a:defRPr sz="1600">
                <a:solidFill>
                  <a:schemeClr val="tx2"/>
                </a:solidFill>
              </a:defRPr>
            </a:lvl4pPr>
            <a:lvl5pPr>
              <a:buClrTx/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2017 DaVita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0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" y="594360"/>
            <a:ext cx="10959998" cy="640080"/>
          </a:xfrm>
        </p:spPr>
        <p:txBody>
          <a:bodyPr anchor="t"/>
          <a:lstStyle>
            <a:lvl1pPr algn="l">
              <a:defRPr sz="3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" y="1371600"/>
            <a:ext cx="9111771" cy="4721902"/>
          </a:xfrm>
        </p:spPr>
        <p:txBody>
          <a:bodyPr>
            <a:normAutofit/>
          </a:bodyPr>
          <a:lstStyle>
            <a:lvl1pPr marL="0" indent="0" algn="l">
              <a:lnSpc>
                <a:spcPct val="65000"/>
              </a:lnSpc>
              <a:buNone/>
              <a:defRPr sz="4800" b="1">
                <a:solidFill>
                  <a:schemeClr val="bg1"/>
                </a:solidFill>
                <a:latin typeface="Bree Davita" panose="02000806000000020004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72800" cy="173736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377440"/>
            <a:ext cx="10972800" cy="38843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400800"/>
            <a:ext cx="9144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4360" y="6400800"/>
            <a:ext cx="27432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5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93" r:id="rId2"/>
    <p:sldLayoutId id="2147483691" r:id="rId3"/>
    <p:sldLayoutId id="2147483690" r:id="rId4"/>
    <p:sldLayoutId id="2147483649" r:id="rId5"/>
    <p:sldLayoutId id="2147483692" r:id="rId6"/>
    <p:sldLayoutId id="2147483674" r:id="rId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7200" b="1" kern="1200">
          <a:solidFill>
            <a:schemeClr val="tx1"/>
          </a:solidFill>
          <a:latin typeface="Bree Davita" panose="02000806000000020004" pitchFamily="50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594360"/>
            <a:ext cx="10959998" cy="8229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63040"/>
            <a:ext cx="10972800" cy="46177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0" y="6400800"/>
            <a:ext cx="914400" cy="1828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6400800"/>
            <a:ext cx="4114800" cy="1828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© 2017 DaVita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4360" y="6400800"/>
            <a:ext cx="274320" cy="1828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AC0101B0-6BC4-4C7E-A925-BFA652E313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276" y="6309360"/>
            <a:ext cx="29424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0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1" r:id="rId2"/>
    <p:sldLayoutId id="2147483683" r:id="rId3"/>
    <p:sldLayoutId id="2147483686" r:id="rId4"/>
    <p:sldLayoutId id="2147483687" r:id="rId5"/>
    <p:sldLayoutId id="2147483666" r:id="rId6"/>
    <p:sldLayoutId id="2147483682" r:id="rId7"/>
    <p:sldLayoutId id="2147483667" r:id="rId8"/>
    <p:sldLayoutId id="2147483688" r:id="rId9"/>
    <p:sldLayoutId id="2147483694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ato" panose="020B0503030202060203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ato" panose="020B0503030202060203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768" userDrawn="1">
          <p15:clr>
            <a:srgbClr val="F26B43"/>
          </p15:clr>
        </p15:guide>
        <p15:guide id="2" orient="horz" pos="384" userDrawn="1">
          <p15:clr>
            <a:srgbClr val="F26B43"/>
          </p15:clr>
        </p15:guide>
        <p15:guide id="3" pos="3912" userDrawn="1">
          <p15:clr>
            <a:srgbClr val="F26B43"/>
          </p15:clr>
        </p15:guide>
        <p15:guide id="4" pos="2016" userDrawn="1">
          <p15:clr>
            <a:srgbClr val="F26B43"/>
          </p15:clr>
        </p15:guide>
        <p15:guide id="5" pos="2160" userDrawn="1">
          <p15:clr>
            <a:srgbClr val="F26B43"/>
          </p15:clr>
        </p15:guide>
        <p15:guide id="6" pos="5520" userDrawn="1">
          <p15:clr>
            <a:srgbClr val="F26B43"/>
          </p15:clr>
        </p15:guide>
        <p15:guide id="7" pos="5664" userDrawn="1">
          <p15:clr>
            <a:srgbClr val="F26B43"/>
          </p15:clr>
        </p15:guide>
        <p15:guide id="8" pos="384" userDrawn="1">
          <p15:clr>
            <a:srgbClr val="F26B43"/>
          </p15:clr>
        </p15:guide>
        <p15:guide id="9" pos="7296" userDrawn="1">
          <p15:clr>
            <a:srgbClr val="F26B43"/>
          </p15:clr>
        </p15:guide>
        <p15:guide id="10" orient="horz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10.emf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10.emf"/><Relationship Id="rId2" Type="http://schemas.openxmlformats.org/officeDocument/2006/relationships/tags" Target="../tags/tag2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0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0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0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0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10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10.emf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0.emf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10.emf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CCDB9E8-0BD8-42FF-8016-0D0E538770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DaVita Poland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32DF3BE-6069-4194-94CE-F155D4364A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/>
              <a:t>OPIS PROCESU - ZATRUDNIENIE CUDZOZIEMCA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7DF9E62-D3EA-47AF-AE56-F95F5F82A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60" y="4455886"/>
            <a:ext cx="4434840" cy="436154"/>
          </a:xfrm>
        </p:spPr>
        <p:txBody>
          <a:bodyPr/>
          <a:lstStyle/>
          <a:p>
            <a:r>
              <a:rPr lang="pl-PL" dirty="0"/>
              <a:t>OPRACOWANIE – DZIAŁ PS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EB37248-7F17-4B4F-B8EE-0FC57683E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2017 DaVita Inc.</a:t>
            </a:r>
          </a:p>
        </p:txBody>
      </p:sp>
    </p:spTree>
    <p:extLst>
      <p:ext uri="{BB962C8B-B14F-4D97-AF65-F5344CB8AC3E}">
        <p14:creationId xmlns:p14="http://schemas.microsoft.com/office/powerpoint/2010/main" val="2478440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sz="2800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II FAZA - umowa o pracę / kontrakt / umowa zlecenie</a:t>
            </a:r>
            <a:endParaRPr lang="pl-PL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C42AB1F1-EC7E-B849-08BC-6F83256B5E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956019"/>
              </p:ext>
            </p:extLst>
          </p:nvPr>
        </p:nvGraphicFramePr>
        <p:xfrm>
          <a:off x="348342" y="1219200"/>
          <a:ext cx="11248571" cy="4667785"/>
        </p:xfrm>
        <a:graphic>
          <a:graphicData uri="http://schemas.openxmlformats.org/drawingml/2006/table">
            <a:tbl>
              <a:tblPr/>
              <a:tblGrid>
                <a:gridCol w="611251">
                  <a:extLst>
                    <a:ext uri="{9D8B030D-6E8A-4147-A177-3AD203B41FA5}">
                      <a16:colId xmlns:a16="http://schemas.microsoft.com/office/drawing/2014/main" val="1813694932"/>
                    </a:ext>
                  </a:extLst>
                </a:gridCol>
                <a:gridCol w="2233550">
                  <a:extLst>
                    <a:ext uri="{9D8B030D-6E8A-4147-A177-3AD203B41FA5}">
                      <a16:colId xmlns:a16="http://schemas.microsoft.com/office/drawing/2014/main" val="3193580783"/>
                    </a:ext>
                  </a:extLst>
                </a:gridCol>
                <a:gridCol w="7146441">
                  <a:extLst>
                    <a:ext uri="{9D8B030D-6E8A-4147-A177-3AD203B41FA5}">
                      <a16:colId xmlns:a16="http://schemas.microsoft.com/office/drawing/2014/main" val="3556151115"/>
                    </a:ext>
                  </a:extLst>
                </a:gridCol>
                <a:gridCol w="1257329">
                  <a:extLst>
                    <a:ext uri="{9D8B030D-6E8A-4147-A177-3AD203B41FA5}">
                      <a16:colId xmlns:a16="http://schemas.microsoft.com/office/drawing/2014/main" val="1322580069"/>
                    </a:ext>
                  </a:extLst>
                </a:gridCol>
              </a:tblGrid>
              <a:tr h="43303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869612"/>
                  </a:ext>
                </a:extLst>
              </a:tr>
              <a:tr h="24595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ZATRUDNIENIE - II FAZA / umowa o pracę / kontrakt / umowa zlecenie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9332477"/>
                  </a:ext>
                </a:extLst>
              </a:tr>
              <a:tr h="468479"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1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SWB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ROD's przekazuje zgłoszenie zmiany formy zatrudnienia do Działu Operacyjnego (warunki współpracy itd.)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21642"/>
                  </a:ext>
                </a:extLst>
              </a:tr>
              <a:tr h="4330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Dział Operacyjny akceptuje bądź odrzuca zgłoszenie - przekazuje SWB do działu PS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86592"/>
                  </a:ext>
                </a:extLst>
              </a:tr>
              <a:tr h="433039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2 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Jeśli umowa o pracę - nowe skierowanie na badania MP i sanitarno-epidemiologiczne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6167042"/>
                  </a:ext>
                </a:extLst>
              </a:tr>
              <a:tr h="468479">
                <a:tc rowSpan="5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3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Dokumenty do zatrudnienia na umowę w zawodzie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Przekazanie na stację pakietu kadrowego do zatrudnienia na umowę o pracę / umowę kontraktową UE / PL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SD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04644"/>
                  </a:ext>
                </a:extLst>
              </a:tr>
              <a:tr h="85436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Przesłanie skanów uzupełnionych nowych druków ( + przy UOP: orzeczenie MP + badanie sanitarno-epidemiologiczne  / + przy kontrakcie: OC)- weryfikacja przez PS / po akceptacji dokumenty są przesłane do Działu PS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 / 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512352"/>
                  </a:ext>
                </a:extLst>
              </a:tr>
              <a:tr h="4330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o pracę /ZL /  umowy kontraktowej  UE / PL i przekazanie jej na SD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464825"/>
                  </a:ext>
                </a:extLst>
              </a:tr>
              <a:tr h="64370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Jeśli przejście na UOP - następuje rozwiązanie poprzednio podpisanych umów lojalnościowych (dot. przeszkolenia na SD / kursu językowego) i zawarcie nowych wg wzoru obowiązującego przy UOP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452922"/>
                  </a:ext>
                </a:extLst>
              </a:tr>
              <a:tr h="24595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Komplet dokumentów wraz z umową przekazany z PS do ERES</a:t>
                      </a:r>
                      <a:endParaRPr lang="pl-PL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ERES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499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811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sz="2800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II FAZA - umowa o pracę / kontrakt / umowa zlecenie</a:t>
            </a:r>
            <a:endParaRPr lang="pl-PL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99699F1-EB01-CB6F-1763-76A53FB9CA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971322"/>
              </p:ext>
            </p:extLst>
          </p:nvPr>
        </p:nvGraphicFramePr>
        <p:xfrm>
          <a:off x="254558" y="954185"/>
          <a:ext cx="11408228" cy="4949629"/>
        </p:xfrm>
        <a:graphic>
          <a:graphicData uri="http://schemas.openxmlformats.org/drawingml/2006/table">
            <a:tbl>
              <a:tblPr/>
              <a:tblGrid>
                <a:gridCol w="619977">
                  <a:extLst>
                    <a:ext uri="{9D8B030D-6E8A-4147-A177-3AD203B41FA5}">
                      <a16:colId xmlns:a16="http://schemas.microsoft.com/office/drawing/2014/main" val="91623065"/>
                    </a:ext>
                  </a:extLst>
                </a:gridCol>
                <a:gridCol w="1963566">
                  <a:extLst>
                    <a:ext uri="{9D8B030D-6E8A-4147-A177-3AD203B41FA5}">
                      <a16:colId xmlns:a16="http://schemas.microsoft.com/office/drawing/2014/main" val="2567687273"/>
                    </a:ext>
                  </a:extLst>
                </a:gridCol>
                <a:gridCol w="6896944">
                  <a:extLst>
                    <a:ext uri="{9D8B030D-6E8A-4147-A177-3AD203B41FA5}">
                      <a16:colId xmlns:a16="http://schemas.microsoft.com/office/drawing/2014/main" val="2667180945"/>
                    </a:ext>
                  </a:extLst>
                </a:gridCol>
                <a:gridCol w="1927741">
                  <a:extLst>
                    <a:ext uri="{9D8B030D-6E8A-4147-A177-3AD203B41FA5}">
                      <a16:colId xmlns:a16="http://schemas.microsoft.com/office/drawing/2014/main" val="1343376768"/>
                    </a:ext>
                  </a:extLst>
                </a:gridCol>
              </a:tblGrid>
              <a:tr h="42126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653367"/>
                  </a:ext>
                </a:extLst>
              </a:tr>
              <a:tr h="42126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ZATRUDNIENIE - II FAZA / umowa o pracę / kontrakt / umowa zlecenie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22534254"/>
                  </a:ext>
                </a:extLst>
              </a:tr>
              <a:tr h="1223684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4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MZ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 terminie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dni od dnia rozpoczęcia pracy w zawodzie pielęgniarka/lekarz jest zobowiązany do zgłoszenia MZ, w jakim podmiocie leczniczym i na jaki okres została zatrudniona / - pomoc przy złożeniu dokumentacji PS i Dział Prawny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 / PS / Legal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523405"/>
                  </a:ext>
                </a:extLst>
              </a:tr>
              <a:tr h="822476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5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PUP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 </a:t>
                      </a:r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1-14</a:t>
                      </a:r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dni od dnia zatrudnienia dokonanie zgłoszenia zatrudnienia cudzoziemca na nowej formie zatrudnienia / praca.gov.pl 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593370"/>
                  </a:ext>
                </a:extLst>
              </a:tr>
              <a:tr h="421268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6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Nadzór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przeszkoleniu wymagany jest nadzór / więcej na temat nadzoru w procedurze z Działu Prawnego*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007231"/>
                  </a:ext>
                </a:extLst>
              </a:tr>
              <a:tr h="1624893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7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PozwoleniE na pobyt czasowy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 upływie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miesięcy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od dnia wjazdu na terytorium Polski, a nie później niż w okresie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miesięcy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od dnia 24 lutego 2022 r. pielęgniarka/lekarz są zobowiązani złożyć wniosek o zezwolenie na pobyt czasowy. Zezwolenia na pobyt czasowy udziela wojewoda właściwy ze względu na miejsce pobytu obywatela Ukrainy w dniu złożenia wniosku / pomoc przy złożeniu dokumentacji PS i Dział Prawny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 / PS /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Legal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287842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98A6C311-33D5-0778-5BB2-45D4DC9EC365}"/>
              </a:ext>
            </a:extLst>
          </p:cNvPr>
          <p:cNvSpPr txBox="1"/>
          <p:nvPr/>
        </p:nvSpPr>
        <p:spPr>
          <a:xfrm>
            <a:off x="352425" y="6086475"/>
            <a:ext cx="113103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200" b="1" dirty="0"/>
              <a:t>*pełna procedura w lokalizacji: Z:\DAV_DHQ_ALL\legal\zatrudnianie </a:t>
            </a:r>
            <a:r>
              <a:rPr lang="pl-PL" sz="1200" b="1" dirty="0" err="1"/>
              <a:t>med.cudzoziemców</a:t>
            </a:r>
            <a:endParaRPr lang="pl-PL" sz="1200" b="1" dirty="0"/>
          </a:p>
        </p:txBody>
      </p:sp>
    </p:spTree>
    <p:extLst>
      <p:ext uri="{BB962C8B-B14F-4D97-AF65-F5344CB8AC3E}">
        <p14:creationId xmlns:p14="http://schemas.microsoft.com/office/powerpoint/2010/main" val="239260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1737DD-00CA-48C3-A7E3-B67CED0404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910694"/>
            <a:ext cx="10972800" cy="1645920"/>
          </a:xfrm>
        </p:spPr>
        <p:txBody>
          <a:bodyPr/>
          <a:lstStyle/>
          <a:p>
            <a:pPr algn="ctr"/>
            <a:r>
              <a:rPr lang="pl-PL" sz="3200" dirty="0">
                <a:solidFill>
                  <a:schemeClr val="bg1"/>
                </a:solidFill>
              </a:rPr>
              <a:t>W razie zapytań zapraszamy do kontaktu z Działem PS.</a:t>
            </a:r>
            <a:br>
              <a:rPr lang="pl-PL" sz="3200" dirty="0">
                <a:solidFill>
                  <a:schemeClr val="bg1"/>
                </a:solidFill>
              </a:rPr>
            </a:br>
            <a:br>
              <a:rPr lang="pl-PL" sz="3200" dirty="0">
                <a:solidFill>
                  <a:schemeClr val="bg1"/>
                </a:solidFill>
              </a:rPr>
            </a:br>
            <a:r>
              <a:rPr lang="pl-PL" sz="3200" dirty="0">
                <a:solidFill>
                  <a:schemeClr val="bg1"/>
                </a:solidFill>
              </a:rPr>
              <a:t>Dziękujemy.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F7BE7CF-7553-4C8F-9670-E8E7C3B12DD9}"/>
              </a:ext>
            </a:extLst>
          </p:cNvPr>
          <p:cNvSpPr txBox="1">
            <a:spLocks/>
          </p:cNvSpPr>
          <p:nvPr/>
        </p:nvSpPr>
        <p:spPr>
          <a:xfrm>
            <a:off x="694208" y="6416566"/>
            <a:ext cx="4114800" cy="18288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latin typeface="Lato"/>
              </a:rPr>
              <a:t>© 2021 DaVita Inc.</a:t>
            </a:r>
          </a:p>
        </p:txBody>
      </p:sp>
    </p:spTree>
    <p:extLst>
      <p:ext uri="{BB962C8B-B14F-4D97-AF65-F5344CB8AC3E}">
        <p14:creationId xmlns:p14="http://schemas.microsoft.com/office/powerpoint/2010/main" val="166895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71B6EAC0-CFA7-4754-BFA8-D96D4AE0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297" y="2320852"/>
            <a:ext cx="10747703" cy="608473"/>
          </a:xfrm>
        </p:spPr>
        <p:txBody>
          <a:bodyPr/>
          <a:lstStyle/>
          <a:p>
            <a:pPr defTabSz="1211423">
              <a:lnSpc>
                <a:spcPct val="100000"/>
              </a:lnSpc>
            </a:pPr>
            <a:r>
              <a:rPr lang="pl-PL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REKRUTACJA - FAZA WSTĘPNA</a:t>
            </a:r>
            <a:endParaRPr lang="en-US" sz="3200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01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REKRUTACJA - FAZA WSTĘPNA</a:t>
            </a:r>
            <a:endParaRPr lang="pl-PL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43D1216C-5388-C21B-F482-CEFB8973E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779760"/>
              </p:ext>
            </p:extLst>
          </p:nvPr>
        </p:nvGraphicFramePr>
        <p:xfrm>
          <a:off x="513480" y="966875"/>
          <a:ext cx="11423962" cy="5579974"/>
        </p:xfrm>
        <a:graphic>
          <a:graphicData uri="http://schemas.openxmlformats.org/drawingml/2006/table">
            <a:tbl>
              <a:tblPr/>
              <a:tblGrid>
                <a:gridCol w="625600">
                  <a:extLst>
                    <a:ext uri="{9D8B030D-6E8A-4147-A177-3AD203B41FA5}">
                      <a16:colId xmlns:a16="http://schemas.microsoft.com/office/drawing/2014/main" val="4101122484"/>
                    </a:ext>
                  </a:extLst>
                </a:gridCol>
                <a:gridCol w="1857930">
                  <a:extLst>
                    <a:ext uri="{9D8B030D-6E8A-4147-A177-3AD203B41FA5}">
                      <a16:colId xmlns:a16="http://schemas.microsoft.com/office/drawing/2014/main" val="843500863"/>
                    </a:ext>
                  </a:extLst>
                </a:gridCol>
                <a:gridCol w="7663498">
                  <a:extLst>
                    <a:ext uri="{9D8B030D-6E8A-4147-A177-3AD203B41FA5}">
                      <a16:colId xmlns:a16="http://schemas.microsoft.com/office/drawing/2014/main" val="955530183"/>
                    </a:ext>
                  </a:extLst>
                </a:gridCol>
                <a:gridCol w="1276934">
                  <a:extLst>
                    <a:ext uri="{9D8B030D-6E8A-4147-A177-3AD203B41FA5}">
                      <a16:colId xmlns:a16="http://schemas.microsoft.com/office/drawing/2014/main" val="3589215475"/>
                    </a:ext>
                  </a:extLst>
                </a:gridCol>
              </a:tblGrid>
              <a:tr h="567064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99659"/>
                  </a:ext>
                </a:extLst>
              </a:tr>
              <a:tr h="3220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REKRUTACJA - FAZA WSTĘPNA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9425431"/>
                  </a:ext>
                </a:extLst>
              </a:tr>
              <a:tr h="306737">
                <a:tc rowSpan="10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1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REKRUTACJA / KANDYDAT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Podczas rekrutacji zebranie wywiadu (już po selekcji wstępnej):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</a:t>
                      </a:r>
                    </a:p>
                  </a:txBody>
                  <a:tcPr marL="9320" marR="9320" marT="9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879728"/>
                  </a:ext>
                </a:extLst>
              </a:tr>
              <a:tr h="5551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czy cudzoziemiec przekroczył granicę Polski po 24.02.2022. / czy bezpośrednio czy pośrednio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319533"/>
                  </a:ext>
                </a:extLst>
              </a:tr>
              <a:tr h="30673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jakie posiada obywatelstwo / czy posiada Kartę Polaka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375194"/>
                  </a:ext>
                </a:extLst>
              </a:tr>
              <a:tr h="30673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czy deklaruje zamiar pozostania na terenie PL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242044"/>
                  </a:ext>
                </a:extLst>
              </a:tr>
              <a:tr h="30673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czy posiada PESEL (jest to przez nas wymagane chociażby pod kątem rozliczenia PIT)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492650"/>
                  </a:ext>
                </a:extLst>
              </a:tr>
              <a:tr h="5551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czy posiada dyplomy poświadczające uprawnienia zawodowe – w oryginale lub czytelnej kopii (oryginały dokumentów należy dostarczyć w przeciągu 6 m-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od zakończenia działań wojennych do Polskiego MZ)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242658"/>
                  </a:ext>
                </a:extLst>
              </a:tr>
              <a:tr h="6134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czy przez ostatnie 5 lat dana osoba posiada doświadczenie min. 3 lata w zawodzie: Pielęgniarki / Lekarza (jeśli osoba posiada min. 3 letnie doświadczenie w zawodzie przez ostatnie 5 lat – praca w nadzorze 3 miesiące, natomiast jeśli nie posiada minimalnego doświadczenia jak wyżej – praca w nadzorze przez 5 lat)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70047"/>
                  </a:ext>
                </a:extLst>
              </a:tr>
              <a:tr h="5551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zapytanie o obowiązkowe szczepienia (brak szczepień wyklucza pracę w SD)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94079"/>
                  </a:ext>
                </a:extLst>
              </a:tr>
              <a:tr h="30673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wstępna ocena predyspozycji językowych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48646"/>
                  </a:ext>
                </a:extLst>
              </a:tr>
              <a:tr h="62881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Jeśli kandydat na TAK, kontaktujemy się z PS przekazując skany: paszportu (i/lub Karty Polaka), skany dyplomów specjalizacyjnych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433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202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REKRUTACJA - FAZA WSTĘPNA</a:t>
            </a:r>
            <a:endParaRPr lang="pl-PL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BA41A168-984F-4E13-D4A7-F5ED53F27D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039097"/>
              </p:ext>
            </p:extLst>
          </p:nvPr>
        </p:nvGraphicFramePr>
        <p:xfrm>
          <a:off x="254558" y="841829"/>
          <a:ext cx="11560072" cy="5681950"/>
        </p:xfrm>
        <a:graphic>
          <a:graphicData uri="http://schemas.openxmlformats.org/drawingml/2006/table">
            <a:tbl>
              <a:tblPr/>
              <a:tblGrid>
                <a:gridCol w="709771">
                  <a:extLst>
                    <a:ext uri="{9D8B030D-6E8A-4147-A177-3AD203B41FA5}">
                      <a16:colId xmlns:a16="http://schemas.microsoft.com/office/drawing/2014/main" val="2981260746"/>
                    </a:ext>
                  </a:extLst>
                </a:gridCol>
                <a:gridCol w="1749693">
                  <a:extLst>
                    <a:ext uri="{9D8B030D-6E8A-4147-A177-3AD203B41FA5}">
                      <a16:colId xmlns:a16="http://schemas.microsoft.com/office/drawing/2014/main" val="2658559341"/>
                    </a:ext>
                  </a:extLst>
                </a:gridCol>
                <a:gridCol w="7808461">
                  <a:extLst>
                    <a:ext uri="{9D8B030D-6E8A-4147-A177-3AD203B41FA5}">
                      <a16:colId xmlns:a16="http://schemas.microsoft.com/office/drawing/2014/main" val="4049465736"/>
                    </a:ext>
                  </a:extLst>
                </a:gridCol>
                <a:gridCol w="1292147">
                  <a:extLst>
                    <a:ext uri="{9D8B030D-6E8A-4147-A177-3AD203B41FA5}">
                      <a16:colId xmlns:a16="http://schemas.microsoft.com/office/drawing/2014/main" val="1317970869"/>
                    </a:ext>
                  </a:extLst>
                </a:gridCol>
              </a:tblGrid>
              <a:tr h="377371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63" marR="9163" marT="916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163" marR="9163" marT="91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163" marR="9163" marT="91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163" marR="9163" marT="91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53159"/>
                  </a:ext>
                </a:extLst>
              </a:tr>
              <a:tr h="3338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REKRUTACJA - FAZA WSTĘPNA</a:t>
                      </a:r>
                    </a:p>
                  </a:txBody>
                  <a:tcPr marL="9163" marR="9163" marT="91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88463866"/>
                  </a:ext>
                </a:extLst>
              </a:tr>
              <a:tr h="400580">
                <a:tc rowSpan="4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2 </a:t>
                      </a:r>
                    </a:p>
                  </a:txBody>
                  <a:tcPr marL="9163" marR="9163" marT="91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WERYFIKACJA KANDYDATA</a:t>
                      </a:r>
                    </a:p>
                  </a:txBody>
                  <a:tcPr marL="9163" marR="9163" marT="916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Czy jest to osoba z UE i przekroczyła granicę Polski nie wcześniej niż 24.02.2022 lub posiada Kartę Polaka? 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PS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28404"/>
                  </a:ext>
                </a:extLst>
              </a:tr>
              <a:tr h="20029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TAK - kontakt z Działem PS</a:t>
                      </a:r>
                      <a:endParaRPr lang="pl-PL" sz="140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117166"/>
                  </a:ext>
                </a:extLst>
              </a:tr>
              <a:tr h="40058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NIE - kontakt z Działem Prawnym w celu legalizacji pobytu, po legalizacji pobytu dopiero możemy przejśc do kolejnych kroków</a:t>
                      </a:r>
                      <a:endParaRPr lang="pl-PL" sz="140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Legal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556741"/>
                  </a:ext>
                </a:extLst>
              </a:tr>
              <a:tr h="37644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Weryfikacja statusu osoby, jeśli spełnia wymogi formalne przechodzimy do kolejnych kroków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Legal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898158"/>
                  </a:ext>
                </a:extLst>
              </a:tr>
              <a:tr h="200290"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3</a:t>
                      </a:r>
                    </a:p>
                  </a:txBody>
                  <a:tcPr marL="9163" marR="9163" marT="91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WNIOSEK PWZ</a:t>
                      </a:r>
                    </a:p>
                  </a:txBody>
                  <a:tcPr marL="9163" marR="9163" marT="916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Przekazanie cudzoziemcowi wzoru wniosku o PWZ </a:t>
                      </a:r>
                      <a:endParaRPr lang="pl-PL" sz="140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Cudzoziemiec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1627255"/>
                  </a:ext>
                </a:extLst>
              </a:tr>
              <a:tr h="40058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Cudzoziemiec uzupełnia wniosek i kompletuje wszystkie dokumenty wskazane we wniosku o PWZ jako załączniki</a:t>
                      </a:r>
                      <a:endParaRPr lang="pl-PL" sz="140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774409"/>
                  </a:ext>
                </a:extLst>
              </a:tr>
              <a:tr h="74286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Przekazanie skanu uzupełnionego wniosku i kompletu dokumentów do Działu Prawnego w celu sprawdzenia (wraz ze skanem paszportu); UWAGA: do wniosku musi być załączone orzeczenie lekarskie potwierdzające możliwość pracy w zawodzie Pielęgniarza / Lekarza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SD/ Legal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343271"/>
                  </a:ext>
                </a:extLst>
              </a:tr>
              <a:tr h="37644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Dział Prawny kontaktuje się z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ROD's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odnośnie wniosku (akceptacja /odmowa)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730802"/>
                  </a:ext>
                </a:extLst>
              </a:tr>
              <a:tr h="74286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Po akceptacji wniosku o PWZ przez Dział Prawny, cudzoziemiec przesyła wniosek wraz z kompletem wymaganych dokumentów do MZ / potwierdzenie (skan) nadania dokumentów przekazuje do Działu PS (jeden z warunków podpisania umowy z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Davita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 / SD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407029"/>
                  </a:ext>
                </a:extLst>
              </a:tr>
              <a:tr h="74286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Jak tylko cudzoziemiec uzyska zgodę na wykonywanie zawodu przez MZ przekazuje ten sam komplet dokumentów do Izby Pielęgniarskiej / Izby Lekarskiej  z wnioskiem o wystawienie PWZ (ten etap dzieje się już w trakcie umowy zlecenie)</a:t>
                      </a:r>
                      <a:endParaRPr lang="pl-PL" sz="1400" dirty="0"/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</a:t>
                      </a:r>
                    </a:p>
                  </a:txBody>
                  <a:tcPr marL="9163" marR="9163" marT="91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81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52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71B6EAC0-CFA7-4754-BFA8-D96D4AE0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297" y="2320852"/>
            <a:ext cx="10747703" cy="608473"/>
          </a:xfrm>
        </p:spPr>
        <p:txBody>
          <a:bodyPr/>
          <a:lstStyle/>
          <a:p>
            <a:pPr defTabSz="1211423">
              <a:lnSpc>
                <a:spcPct val="100000"/>
              </a:lnSpc>
            </a:pPr>
            <a: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 FAZA </a:t>
            </a: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  <a:t>czynności pomocnicze / umowa zlecenie</a:t>
            </a:r>
            <a:endParaRPr lang="en-US" sz="3200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6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 FAZA / czynności pomocnicze / umowa zlecenie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E75EA7D-A095-6E5A-F3E4-48F0B0450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782538"/>
              </p:ext>
            </p:extLst>
          </p:nvPr>
        </p:nvGraphicFramePr>
        <p:xfrm>
          <a:off x="254558" y="966875"/>
          <a:ext cx="11531041" cy="5404897"/>
        </p:xfrm>
        <a:graphic>
          <a:graphicData uri="http://schemas.openxmlformats.org/drawingml/2006/table">
            <a:tbl>
              <a:tblPr/>
              <a:tblGrid>
                <a:gridCol w="775956">
                  <a:extLst>
                    <a:ext uri="{9D8B030D-6E8A-4147-A177-3AD203B41FA5}">
                      <a16:colId xmlns:a16="http://schemas.microsoft.com/office/drawing/2014/main" val="4028296569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2537557656"/>
                    </a:ext>
                  </a:extLst>
                </a:gridCol>
                <a:gridCol w="7230983">
                  <a:extLst>
                    <a:ext uri="{9D8B030D-6E8A-4147-A177-3AD203B41FA5}">
                      <a16:colId xmlns:a16="http://schemas.microsoft.com/office/drawing/2014/main" val="747456159"/>
                    </a:ext>
                  </a:extLst>
                </a:gridCol>
                <a:gridCol w="1288902">
                  <a:extLst>
                    <a:ext uri="{9D8B030D-6E8A-4147-A177-3AD203B41FA5}">
                      <a16:colId xmlns:a16="http://schemas.microsoft.com/office/drawing/2014/main" val="1617707348"/>
                    </a:ext>
                  </a:extLst>
                </a:gridCol>
              </a:tblGrid>
              <a:tr h="497310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814804"/>
                  </a:ext>
                </a:extLst>
              </a:tr>
              <a:tr h="28245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ZATRUDNIENIE - I FAZA / czynności pomocnicze / umowa zlecenie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04565346"/>
                  </a:ext>
                </a:extLst>
              </a:tr>
              <a:tr h="538009"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1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SWB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ROD's przekazuje zgłoszenie zatrudnienia do Działu Operacyjnego (warunki współpracy, miejsca zatrudnienia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130298"/>
                  </a:ext>
                </a:extLst>
              </a:tr>
              <a:tr h="49731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Dział Operacyjny akceptuje bądź odrzuca zgłoszenie - przekazuje SWB do działu PS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221839"/>
                  </a:ext>
                </a:extLst>
              </a:tr>
              <a:tr h="538009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2 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intencyjny + MP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przygotowuje list intencyjny zgodnie z wytycznymi + skierowanie na badania MP i sanitarno-epidemiologiczne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464511"/>
                  </a:ext>
                </a:extLst>
              </a:tr>
              <a:tr h="497310"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3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Dokumenty do zatrudnienia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Przekazanie na stację pakietu kadrowego do zatrudnienia na umowie zlecenie UE / PL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SD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362862"/>
                  </a:ext>
                </a:extLst>
              </a:tr>
              <a:tr h="7392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Przesłanie skanów uzupełnionych druków + orzeczenie MP + badanie sanitarno-epidemiologiczne - weryfikacja przez PS / po akceptacji dokumenty są przesłane do Działu PS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 / 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65525"/>
                  </a:ext>
                </a:extLst>
              </a:tr>
              <a:tr h="2690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zlecenia UE / PL i przekazanie jej na SD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23063"/>
                  </a:ext>
                </a:extLst>
              </a:tr>
              <a:tr h="7392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lojalnościowej dot. przeszkolenia na stacji dializ (PIEL: 10 000 zł / LEK: 15 000 zł), więcej na temat przeszkolenia w procedurze z Działu Prawnego*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05732"/>
                  </a:ext>
                </a:extLst>
              </a:tr>
              <a:tr h="53800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lojalnościowej dot. kursu języka polskiego jeśli Davita zorganizuje taki kurs (wartość zgodna z ceną za kurs językowy)</a:t>
                      </a:r>
                      <a:endParaRPr lang="pl-PL" sz="140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81704"/>
                  </a:ext>
                </a:extLst>
              </a:tr>
              <a:tr h="2690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Komplet dokumentów wraz z umową przekazany z PS do ERES</a:t>
                      </a:r>
                      <a:endParaRPr lang="pl-PL" sz="1400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ERES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270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154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 FAZA / czynności pomocnicze / umowa zlecenie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490D9211-25BA-DBEC-645C-2842747C0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960682"/>
              </p:ext>
            </p:extLst>
          </p:nvPr>
        </p:nvGraphicFramePr>
        <p:xfrm>
          <a:off x="436108" y="2090057"/>
          <a:ext cx="11319783" cy="2190698"/>
        </p:xfrm>
        <a:graphic>
          <a:graphicData uri="http://schemas.openxmlformats.org/drawingml/2006/table">
            <a:tbl>
              <a:tblPr/>
              <a:tblGrid>
                <a:gridCol w="615171">
                  <a:extLst>
                    <a:ext uri="{9D8B030D-6E8A-4147-A177-3AD203B41FA5}">
                      <a16:colId xmlns:a16="http://schemas.microsoft.com/office/drawing/2014/main" val="2866817281"/>
                    </a:ext>
                  </a:extLst>
                </a:gridCol>
                <a:gridCol w="2383787">
                  <a:extLst>
                    <a:ext uri="{9D8B030D-6E8A-4147-A177-3AD203B41FA5}">
                      <a16:colId xmlns:a16="http://schemas.microsoft.com/office/drawing/2014/main" val="3248896489"/>
                    </a:ext>
                  </a:extLst>
                </a:gridCol>
                <a:gridCol w="6408029">
                  <a:extLst>
                    <a:ext uri="{9D8B030D-6E8A-4147-A177-3AD203B41FA5}">
                      <a16:colId xmlns:a16="http://schemas.microsoft.com/office/drawing/2014/main" val="3727211131"/>
                    </a:ext>
                  </a:extLst>
                </a:gridCol>
                <a:gridCol w="1912796">
                  <a:extLst>
                    <a:ext uri="{9D8B030D-6E8A-4147-A177-3AD203B41FA5}">
                      <a16:colId xmlns:a16="http://schemas.microsoft.com/office/drawing/2014/main" val="3562891718"/>
                    </a:ext>
                  </a:extLst>
                </a:gridCol>
              </a:tblGrid>
              <a:tr h="357746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800100"/>
                  </a:ext>
                </a:extLst>
              </a:tr>
              <a:tr h="35774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ZATRUDNIENIE - I FAZA / czynności pomocnicze / umowa zlecenie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39562"/>
                  </a:ext>
                </a:extLst>
              </a:tr>
              <a:tr h="340710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4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PUP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 1-14 dni od dnia zatrudnienia dokonanie zgłoszenia zatrudnienia cudzoziemca  / praca.gov.pl 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620137"/>
                  </a:ext>
                </a:extLst>
              </a:tr>
              <a:tr h="340710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5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PWZ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Uzyskanie PWZ - przekazanie kopii do działu 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Cudzoziemiec / SD / 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333876"/>
                  </a:ext>
                </a:extLst>
              </a:tr>
              <a:tr h="698456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6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Egzamin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Weryfikacja języka polskiego wewnętrznie przez Davita bądź przez zewnętrznego dostawcę kursu językowego, po akceptacji przechodzimy do Fazy II zatrudnienia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51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311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itle 687">
            <a:extLst>
              <a:ext uri="{FF2B5EF4-FFF2-40B4-BE49-F238E27FC236}">
                <a16:creationId xmlns:a16="http://schemas.microsoft.com/office/drawing/2014/main" id="{73051A53-EF50-4A96-ACF4-B3846360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399" y="143915"/>
            <a:ext cx="11053043" cy="822960"/>
          </a:xfrm>
        </p:spPr>
        <p:txBody>
          <a:bodyPr/>
          <a:lstStyle/>
          <a:p>
            <a:r>
              <a:rPr lang="pl-PL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 FAZA / czynności pomocnicze / umowa zlecenie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E75EA7D-A095-6E5A-F3E4-48F0B0450C04}"/>
              </a:ext>
            </a:extLst>
          </p:cNvPr>
          <p:cNvGraphicFramePr>
            <a:graphicFrameLocks noGrp="1"/>
          </p:cNvGraphicFramePr>
          <p:nvPr/>
        </p:nvGraphicFramePr>
        <p:xfrm>
          <a:off x="254558" y="966875"/>
          <a:ext cx="11531041" cy="5404897"/>
        </p:xfrm>
        <a:graphic>
          <a:graphicData uri="http://schemas.openxmlformats.org/drawingml/2006/table">
            <a:tbl>
              <a:tblPr/>
              <a:tblGrid>
                <a:gridCol w="775956">
                  <a:extLst>
                    <a:ext uri="{9D8B030D-6E8A-4147-A177-3AD203B41FA5}">
                      <a16:colId xmlns:a16="http://schemas.microsoft.com/office/drawing/2014/main" val="4028296569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2537557656"/>
                    </a:ext>
                  </a:extLst>
                </a:gridCol>
                <a:gridCol w="7230983">
                  <a:extLst>
                    <a:ext uri="{9D8B030D-6E8A-4147-A177-3AD203B41FA5}">
                      <a16:colId xmlns:a16="http://schemas.microsoft.com/office/drawing/2014/main" val="747456159"/>
                    </a:ext>
                  </a:extLst>
                </a:gridCol>
                <a:gridCol w="1288902">
                  <a:extLst>
                    <a:ext uri="{9D8B030D-6E8A-4147-A177-3AD203B41FA5}">
                      <a16:colId xmlns:a16="http://schemas.microsoft.com/office/drawing/2014/main" val="1617707348"/>
                    </a:ext>
                  </a:extLst>
                </a:gridCol>
              </a:tblGrid>
              <a:tr h="497310">
                <a:tc>
                  <a:txBody>
                    <a:bodyPr/>
                    <a:lstStyle/>
                    <a:p>
                      <a:pPr algn="l" fontAlgn="t"/>
                      <a:r>
                        <a:rPr lang="pl-PL" sz="11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1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STATUS OSOBY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11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OPIS ETAPU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ODPOWIEDZIALNOŚĆ</a:t>
                      </a:r>
                    </a:p>
                  </a:txBody>
                  <a:tcPr marL="9320" marR="9320" marT="93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814804"/>
                  </a:ext>
                </a:extLst>
              </a:tr>
              <a:tr h="28245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ZATRUDNIENIE - I FAZA / czynności pomocnicze / umowa zlecenie</a:t>
                      </a:r>
                    </a:p>
                  </a:txBody>
                  <a:tcPr marL="9320" marR="9320" marT="93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04565346"/>
                  </a:ext>
                </a:extLst>
              </a:tr>
              <a:tr h="538009"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1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SWB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ROD's przekazuje zgłoszenie zatrudnienia do Działu Operacyjnego (warunki współpracy, miejsca zatrudnienia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 / 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130298"/>
                  </a:ext>
                </a:extLst>
              </a:tr>
              <a:tr h="49731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Dział Operacyjny akceptuje bądź odrzuca zgłoszenie - przekazuje SWB do działu PS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221839"/>
                  </a:ext>
                </a:extLst>
              </a:tr>
              <a:tr h="538009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2 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intencyjny + MP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przygotowuje list intencyjny zgodnie z wytycznymi + skierowanie na badania MP i sanitarno-epidemiologiczne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464511"/>
                  </a:ext>
                </a:extLst>
              </a:tr>
              <a:tr h="497310"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KROK 3</a:t>
                      </a:r>
                    </a:p>
                  </a:txBody>
                  <a:tcPr marL="9320" marR="9320" marT="93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Dokumenty do zatrudnienia</a:t>
                      </a:r>
                    </a:p>
                  </a:txBody>
                  <a:tcPr marL="9320" marR="9320" marT="9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Przekazanie na stację pakietu kadrowego do zatrudnienia na umowie zlecenie UE / PL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SD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362862"/>
                  </a:ext>
                </a:extLst>
              </a:tr>
              <a:tr h="7392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Przesłanie skanów uzupełnionych druków + orzeczenie MP + badanie sanitarno-epidemiologiczne - weryfikacja przez PS / po akceptacji dokumenty są przesłane do Działu PS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 / 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65525"/>
                  </a:ext>
                </a:extLst>
              </a:tr>
              <a:tr h="2690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zlecenia UE / PL i przekazanie jej na SD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23063"/>
                  </a:ext>
                </a:extLst>
              </a:tr>
              <a:tr h="73923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lojalnościowej dot. przeszkolenia na stacji dializ (PIEL: 10 000 zł / LEK: 15 000 zł), więcej na temat przeszkolenia w procedurze z Działu Prawnego</a:t>
                      </a:r>
                      <a:endParaRPr lang="pl-PL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05732"/>
                  </a:ext>
                </a:extLst>
              </a:tr>
              <a:tr h="53800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Przygotowanie umowy lojalnościowej dot. kursu języka polskiego jeśli Davita zorganizuje taki kurs (wartość zgodna z ceną za kurs językowy)</a:t>
                      </a:r>
                      <a:endParaRPr lang="pl-PL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81704"/>
                  </a:ext>
                </a:extLst>
              </a:tr>
              <a:tr h="2690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Komplet dokumentów wraz z umową przekazany z PS do ERES</a:t>
                      </a:r>
                      <a:endParaRPr lang="pl-PL" dirty="0"/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/ ERES</a:t>
                      </a:r>
                    </a:p>
                  </a:txBody>
                  <a:tcPr marL="9320" marR="9320" marT="9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270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054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A10CD670-00B8-4525-B4DB-33059A172E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90" y="1490"/>
          <a:ext cx="1489" cy="1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A10CD670-00B8-4525-B4DB-33059A172E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0" y="1490"/>
                        <a:ext cx="1489" cy="1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E4D5823-FE08-4869-A921-09EF5B2E168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48828" cy="148828"/>
          </a:xfrm>
          <a:prstGeom prst="rect">
            <a:avLst/>
          </a:prstGeom>
          <a:solidFill>
            <a:srgbClr val="00366F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857063"/>
            <a:endParaRPr lang="en-US" sz="3188" b="1" dirty="0">
              <a:solidFill>
                <a:srgbClr val="FFFFFF"/>
              </a:solidFill>
              <a:latin typeface="Arial" panose="020B0604020202020204" pitchFamily="34" charset="0"/>
              <a:ea typeface="Tahoma" panose="020B060403050404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71B6EAC0-CFA7-4754-BFA8-D96D4AE0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297" y="2320852"/>
            <a:ext cx="10747703" cy="608473"/>
          </a:xfrm>
        </p:spPr>
        <p:txBody>
          <a:bodyPr/>
          <a:lstStyle/>
          <a:p>
            <a:pPr defTabSz="1211423">
              <a:lnSpc>
                <a:spcPct val="100000"/>
              </a:lnSpc>
            </a:pPr>
            <a: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  <a:t>ZATRUDNIENIE - II FAZA </a:t>
            </a: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  <a:t>praca w zawodzie Pielęgniarz / Lekarz </a:t>
            </a: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b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</a:br>
            <a:r>
              <a:rPr lang="pl-PL" sz="3200" b="1" dirty="0">
                <a:solidFill>
                  <a:schemeClr val="tx1"/>
                </a:solidFill>
                <a:latin typeface="Bree Davita" panose="02000806000000020004" pitchFamily="50" charset="0"/>
              </a:rPr>
              <a:t>umowa o pracę / kontrakt / umowa zlecenie </a:t>
            </a:r>
            <a:endParaRPr lang="en-US" sz="3200" b="1" dirty="0">
              <a:solidFill>
                <a:schemeClr val="tx1"/>
              </a:solidFill>
              <a:latin typeface="Bree Davita" panose="02000806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913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JFsSDthTOyTeF2wr3Vnh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NFefVFFfKBvCYgW4MI7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itles">
  <a:themeElements>
    <a:clrScheme name="Davita_colors">
      <a:dk1>
        <a:sysClr val="windowText" lastClr="000000"/>
      </a:dk1>
      <a:lt1>
        <a:sysClr val="window" lastClr="FFFFFF"/>
      </a:lt1>
      <a:dk2>
        <a:srgbClr val="414141"/>
      </a:dk2>
      <a:lt2>
        <a:srgbClr val="B2B2B2"/>
      </a:lt2>
      <a:accent1>
        <a:srgbClr val="0069B1"/>
      </a:accent1>
      <a:accent2>
        <a:srgbClr val="00A8E4"/>
      </a:accent2>
      <a:accent3>
        <a:srgbClr val="128094"/>
      </a:accent3>
      <a:accent4>
        <a:srgbClr val="85B20A"/>
      </a:accent4>
      <a:accent5>
        <a:srgbClr val="EE8000"/>
      </a:accent5>
      <a:accent6>
        <a:srgbClr val="FFC100"/>
      </a:accent6>
      <a:hlink>
        <a:srgbClr val="0069B1"/>
      </a:hlink>
      <a:folHlink>
        <a:srgbClr val="128094"/>
      </a:folHlink>
    </a:clrScheme>
    <a:fontScheme name="DaVita_fonts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>
      <a:srgbClr val="FFFFFF"/>
    </a:custClr>
    <a:custClr name="Dark Blue">
      <a:srgbClr val="283764"/>
    </a:custClr>
    <a:custClr name="Purple">
      <a:srgbClr val="641980"/>
    </a:custClr>
    <a:custClr name="Ruby">
      <a:srgbClr val="D20F55"/>
    </a:custClr>
    <a:custClr name="Blue">
      <a:srgbClr val="0069B1"/>
    </a:custClr>
    <a:custClr name="Light Blue">
      <a:srgbClr val="00A8E4"/>
    </a:custClr>
    <a:custClr name="Orange">
      <a:srgbClr val="EE8000"/>
    </a:custClr>
    <a:custClr name="Green">
      <a:srgbClr val="85B01A"/>
    </a:custClr>
    <a:custClr name="Teal">
      <a:srgbClr val="128094"/>
    </a:custClr>
    <a:custClr name="Light Orange">
      <a:srgbClr val="FFC100"/>
    </a:custClr>
    <a:custClr>
      <a:srgbClr val="FFFFFF"/>
    </a:custClr>
    <a:custClr name="75% Dark Blue">
      <a:srgbClr val="5E698B"/>
    </a:custClr>
    <a:custClr name="75% Purple">
      <a:srgbClr val="8B53A0"/>
    </a:custClr>
    <a:custClr name="75% Ruby">
      <a:srgbClr val="DD4B80"/>
    </a:custClr>
    <a:custClr name="75% Blue">
      <a:srgbClr val="408FC5"/>
    </a:custClr>
    <a:custClr name="75% Light Blue">
      <a:srgbClr val="40BEEB"/>
    </a:custClr>
    <a:custClr name="75% Orange">
      <a:srgbClr val="F2A040"/>
    </a:custClr>
    <a:custClr name="75% Green">
      <a:srgbClr val="A4C547"/>
    </a:custClr>
    <a:custClr name="75% Teal">
      <a:srgbClr val="4DA0AF"/>
    </a:custClr>
    <a:custClr name="75% Light Orange">
      <a:srgbClr val="FFD140"/>
    </a:custClr>
    <a:custClr>
      <a:srgbClr val="FFFFFF"/>
    </a:custClr>
    <a:custClr name="50% Dark Blue">
      <a:srgbClr val="949BB2"/>
    </a:custClr>
    <a:custClr name="50% Purple">
      <a:srgbClr val="B28CC0"/>
    </a:custClr>
    <a:custClr name="50% Ruby">
      <a:srgbClr val="E987AA"/>
    </a:custClr>
    <a:custClr name="50% Blue">
      <a:srgbClr val="80D4F2"/>
    </a:custClr>
    <a:custClr name="50% Light Blue">
      <a:srgbClr val="80D4F2"/>
    </a:custClr>
    <a:custClr name="50% Orange">
      <a:srgbClr val="F7C080"/>
    </a:custClr>
    <a:custClr name="50% Green">
      <a:srgbClr val="C2D985"/>
    </a:custClr>
    <a:custClr name="50% Teal">
      <a:srgbClr val="89C0CA"/>
    </a:custClr>
    <a:custClr name="50% Light Orange">
      <a:srgbClr val="FFE080"/>
    </a:custClr>
    <a:custClr>
      <a:srgbClr val="FFFFFF"/>
    </a:custClr>
    <a:custClr name="25% Dark Blue">
      <a:srgbClr val="C9CDD8"/>
    </a:custClr>
    <a:custClr name="25% Purple">
      <a:srgbClr val="D8C6DF"/>
    </a:custClr>
    <a:custClr name="25% Ruby">
      <a:srgbClr val="F4C3D5"/>
    </a:custClr>
    <a:custClr name="25% Blue">
      <a:srgbClr val="BFDAEC"/>
    </a:custClr>
    <a:custClr name="25% Light Blue">
      <a:srgbClr val="BFE9F8"/>
    </a:custClr>
    <a:custClr name="25% Orange">
      <a:srgbClr val="FBDFBF"/>
    </a:custClr>
    <a:custClr name="25% Green">
      <a:srgbClr val="E1ECC2"/>
    </a:custClr>
    <a:custClr name="25% Teal">
      <a:srgbClr val="C4DFE4"/>
    </a:custClr>
    <a:custClr name="25% Light Orange">
      <a:srgbClr val="FFF0BF"/>
    </a:custClr>
  </a:custClrLst>
  <a:extLst>
    <a:ext uri="{05A4C25C-085E-4340-85A3-A5531E510DB2}">
      <thm15:themeFamily xmlns:thm15="http://schemas.microsoft.com/office/thememl/2012/main" name="DaVita_PPT_Template_170222 (002)" id="{40FECB45-D475-4E24-A805-F4A941A6B60D}" vid="{B080EF40-2A2D-435C-8611-E142BD59AFEB}"/>
    </a:ext>
  </a:extLst>
</a:theme>
</file>

<file path=ppt/theme/theme2.xml><?xml version="1.0" encoding="utf-8"?>
<a:theme xmlns:a="http://schemas.openxmlformats.org/drawingml/2006/main" name="1_Office Theme">
  <a:themeElements>
    <a:clrScheme name="DaVita Original Colors">
      <a:dk1>
        <a:sysClr val="windowText" lastClr="000000"/>
      </a:dk1>
      <a:lt1>
        <a:sysClr val="window" lastClr="FFFFFF"/>
      </a:lt1>
      <a:dk2>
        <a:srgbClr val="414141"/>
      </a:dk2>
      <a:lt2>
        <a:srgbClr val="7D7D7D"/>
      </a:lt2>
      <a:accent1>
        <a:srgbClr val="0069B1"/>
      </a:accent1>
      <a:accent2>
        <a:srgbClr val="00A8E4"/>
      </a:accent2>
      <a:accent3>
        <a:srgbClr val="EE8000"/>
      </a:accent3>
      <a:accent4>
        <a:srgbClr val="85B01A"/>
      </a:accent4>
      <a:accent5>
        <a:srgbClr val="128094"/>
      </a:accent5>
      <a:accent6>
        <a:srgbClr val="FFC100"/>
      </a:accent6>
      <a:hlink>
        <a:srgbClr val="0069B1"/>
      </a:hlink>
      <a:folHlink>
        <a:srgbClr val="128094"/>
      </a:folHlink>
    </a:clrScheme>
    <a:fontScheme name="DaVita_fonts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solidFill>
              <a:schemeClr val="bg2"/>
            </a:solidFill>
          </a:defRPr>
        </a:defPPr>
      </a:lstStyle>
    </a:txDef>
  </a:objectDefaults>
  <a:extraClrSchemeLst/>
  <a:custClrLst>
    <a:custClr>
      <a:srgbClr val="FFFFFF"/>
    </a:custClr>
    <a:custClr name="Dark Blue">
      <a:srgbClr val="283764"/>
    </a:custClr>
    <a:custClr name="Purple">
      <a:srgbClr val="641980"/>
    </a:custClr>
    <a:custClr name="Ruby">
      <a:srgbClr val="D20F55"/>
    </a:custClr>
    <a:custClr name="Blue">
      <a:srgbClr val="0069B1"/>
    </a:custClr>
    <a:custClr name="Light Blue">
      <a:srgbClr val="00A8E4"/>
    </a:custClr>
    <a:custClr name="Orange">
      <a:srgbClr val="EE8000"/>
    </a:custClr>
    <a:custClr name="Green">
      <a:srgbClr val="85B01A"/>
    </a:custClr>
    <a:custClr name="Teal">
      <a:srgbClr val="128094"/>
    </a:custClr>
    <a:custClr name="Light Orange">
      <a:srgbClr val="FFC100"/>
    </a:custClr>
    <a:custClr>
      <a:srgbClr val="FFFFFF"/>
    </a:custClr>
    <a:custClr name="75% Dark Blue">
      <a:srgbClr val="5E698B"/>
    </a:custClr>
    <a:custClr name="75% Purple">
      <a:srgbClr val="8B53A0"/>
    </a:custClr>
    <a:custClr name="75% Ruby">
      <a:srgbClr val="DD4B80"/>
    </a:custClr>
    <a:custClr name="75% Blue">
      <a:srgbClr val="408FC5"/>
    </a:custClr>
    <a:custClr name="75% Light Blue">
      <a:srgbClr val="40BEEB"/>
    </a:custClr>
    <a:custClr name="75% Orange">
      <a:srgbClr val="F2A040"/>
    </a:custClr>
    <a:custClr name="75% Green">
      <a:srgbClr val="A4C547"/>
    </a:custClr>
    <a:custClr name="75% Teal">
      <a:srgbClr val="4DA0AF"/>
    </a:custClr>
    <a:custClr name="75% Light Orange">
      <a:srgbClr val="FFD140"/>
    </a:custClr>
    <a:custClr>
      <a:srgbClr val="FFFFFF"/>
    </a:custClr>
    <a:custClr name="50% Dark Blue">
      <a:srgbClr val="949BB2"/>
    </a:custClr>
    <a:custClr name="50% Purple">
      <a:srgbClr val="B28CC0"/>
    </a:custClr>
    <a:custClr name="50% Ruby">
      <a:srgbClr val="E987AA"/>
    </a:custClr>
    <a:custClr name="50% Blue">
      <a:srgbClr val="80D4F2"/>
    </a:custClr>
    <a:custClr name="50% Light Blue">
      <a:srgbClr val="80D4F2"/>
    </a:custClr>
    <a:custClr name="50% Orange">
      <a:srgbClr val="F7C080"/>
    </a:custClr>
    <a:custClr name="50% Green">
      <a:srgbClr val="C2D985"/>
    </a:custClr>
    <a:custClr name="50% Teal">
      <a:srgbClr val="89C0CA"/>
    </a:custClr>
    <a:custClr name="50% Light Orange">
      <a:srgbClr val="FFE080"/>
    </a:custClr>
    <a:custClr>
      <a:srgbClr val="FFFFFF"/>
    </a:custClr>
    <a:custClr name="25% Dark Blue">
      <a:srgbClr val="C9CDD8"/>
    </a:custClr>
    <a:custClr name="25% Purple">
      <a:srgbClr val="D8C6DF"/>
    </a:custClr>
    <a:custClr name="25% Ruby">
      <a:srgbClr val="F4C3D5"/>
    </a:custClr>
    <a:custClr name="25% Blue">
      <a:srgbClr val="BFDAEC"/>
    </a:custClr>
    <a:custClr name="25% Light Blue">
      <a:srgbClr val="BFE9F8"/>
    </a:custClr>
    <a:custClr name="25% Orange">
      <a:srgbClr val="FBDFBF"/>
    </a:custClr>
    <a:custClr name="25% Green">
      <a:srgbClr val="E1ECC2"/>
    </a:custClr>
    <a:custClr name="25% Teal">
      <a:srgbClr val="C4DFE4"/>
    </a:custClr>
    <a:custClr name="25% Light Orange">
      <a:srgbClr val="FFF0BF"/>
    </a:custClr>
  </a:custClrLst>
  <a:extLst>
    <a:ext uri="{05A4C25C-085E-4340-85A3-A5531E510DB2}">
      <thm15:themeFamily xmlns:thm15="http://schemas.microsoft.com/office/thememl/2012/main" name="DaVita_PPT_Template_170222 (002)" id="{40FECB45-D475-4E24-A805-F4A941A6B60D}" vid="{C5D63994-7AE7-4FC1-91FD-0C09800C9C4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Lato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Lat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braz xmlns="df15b42a-6e65-4b10-b5ca-14ebb4340162">
      <Url xsi:nil="true"/>
      <Description xsi:nil="true"/>
    </obraz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A61C9AB598424992623C70F9374A08" ma:contentTypeVersion="14" ma:contentTypeDescription="Create a new document." ma:contentTypeScope="" ma:versionID="647cfb08e41c0fe95b5d22982e0739fd">
  <xsd:schema xmlns:xsd="http://www.w3.org/2001/XMLSchema" xmlns:xs="http://www.w3.org/2001/XMLSchema" xmlns:p="http://schemas.microsoft.com/office/2006/metadata/properties" xmlns:ns2="df15b42a-6e65-4b10-b5ca-14ebb4340162" xmlns:ns3="3cdc5ca1-67a2-413c-aa82-dadfcee62d35" targetNamespace="http://schemas.microsoft.com/office/2006/metadata/properties" ma:root="true" ma:fieldsID="d0fb5e2bb37bd7926101534dbe9860be" ns2:_="" ns3:_="">
    <xsd:import namespace="df15b42a-6e65-4b10-b5ca-14ebb4340162"/>
    <xsd:import namespace="3cdc5ca1-67a2-413c-aa82-dadfcee62d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obraz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5b42a-6e65-4b10-b5ca-14ebb43401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obraz" ma:index="20" nillable="true" ma:displayName="obraz" ma:format="Image" ma:internalName="obraz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dc5ca1-67a2-413c-aa82-dadfcee62d3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1083B5-26A0-4124-9BD3-6B9B1281ED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690A25-C5AD-4782-88A7-6839B262AF36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df15b42a-6e65-4b10-b5ca-14ebb4340162"/>
    <ds:schemaRef ds:uri="3cdc5ca1-67a2-413c-aa82-dadfcee62d35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426C52D-5C23-4104-98B7-F20CFD55EE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15b42a-6e65-4b10-b5ca-14ebb4340162"/>
    <ds:schemaRef ds:uri="3cdc5ca1-67a2-413c-aa82-dadfcee62d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DaVita_PPT_External_Template_FINAL_2017</Template>
  <TotalTime>806</TotalTime>
  <Words>1471</Words>
  <Application>Microsoft Office PowerPoint</Application>
  <PresentationFormat>Panoramiczny</PresentationFormat>
  <Paragraphs>186</Paragraphs>
  <Slides>12</Slides>
  <Notes>10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1" baseType="lpstr">
      <vt:lpstr>Arial</vt:lpstr>
      <vt:lpstr>Bree Davita</vt:lpstr>
      <vt:lpstr>Calibri</vt:lpstr>
      <vt:lpstr>Lato</vt:lpstr>
      <vt:lpstr>Marlett</vt:lpstr>
      <vt:lpstr>Wingdings</vt:lpstr>
      <vt:lpstr>Titles</vt:lpstr>
      <vt:lpstr>1_Office Theme</vt:lpstr>
      <vt:lpstr>think-cell Slide</vt:lpstr>
      <vt:lpstr>DaVita Poland</vt:lpstr>
      <vt:lpstr>REKRUTACJA - FAZA WSTĘPNA</vt:lpstr>
      <vt:lpstr>REKRUTACJA - FAZA WSTĘPNA</vt:lpstr>
      <vt:lpstr>REKRUTACJA - FAZA WSTĘPNA</vt:lpstr>
      <vt:lpstr>ZATRUDNIENIE - I FAZA   czynności pomocnicze / umowa zlecenie</vt:lpstr>
      <vt:lpstr>ZATRUDNIENIE - I FAZA / czynności pomocnicze / umowa zlecenie</vt:lpstr>
      <vt:lpstr>ZATRUDNIENIE - I FAZA / czynności pomocnicze / umowa zlecenie</vt:lpstr>
      <vt:lpstr>ZATRUDNIENIE - I FAZA / czynności pomocnicze / umowa zlecenie</vt:lpstr>
      <vt:lpstr>ZATRUDNIENIE - II FAZA   praca w zawodzie Pielęgniarz / Lekarz   umowa o pracę / kontrakt / umowa zlecenie </vt:lpstr>
      <vt:lpstr>ZATRUDNIENIE - II FAZA - umowa o pracę / kontrakt / umowa zlecenie</vt:lpstr>
      <vt:lpstr>ZATRUDNIENIE - II FAZA - umowa o pracę / kontrakt / umowa zlecenie</vt:lpstr>
      <vt:lpstr>W razie zapytań zapraszamy do kontaktu z Działem PS.  Dziękujemy.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Title, Bree 68pt, max three lines</dc:title>
  <dc:creator>Zareh Aghajanian</dc:creator>
  <cp:lastModifiedBy>Joanna Turek</cp:lastModifiedBy>
  <cp:revision>90</cp:revision>
  <cp:lastPrinted>2019-06-24T14:10:28Z</cp:lastPrinted>
  <dcterms:created xsi:type="dcterms:W3CDTF">2017-05-18T23:24:06Z</dcterms:created>
  <dcterms:modified xsi:type="dcterms:W3CDTF">2022-05-13T09:00:30Z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0x010100F7A61C9AB598424992623C70F9374A08</vt:lpwstr>
  </property>
</Properties>
</file>